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3" r:id="rId4"/>
    <p:sldId id="261" r:id="rId5"/>
    <p:sldId id="272" r:id="rId6"/>
    <p:sldId id="276" r:id="rId7"/>
    <p:sldId id="262" r:id="rId8"/>
    <p:sldId id="271" r:id="rId9"/>
    <p:sldId id="266" r:id="rId10"/>
    <p:sldId id="275" r:id="rId11"/>
    <p:sldId id="27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6" autoAdjust="0"/>
    <p:restoredTop sz="94660"/>
  </p:normalViewPr>
  <p:slideViewPr>
    <p:cSldViewPr snapToGrid="0">
      <p:cViewPr>
        <p:scale>
          <a:sx n="68" d="100"/>
          <a:sy n="68" d="100"/>
        </p:scale>
        <p:origin x="-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59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195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578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35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82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6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467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49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37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58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25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8136A-7824-44D9-A637-558C5A14B0A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0732A-D86A-4594-AB14-4AD2D0645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008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39"/>
          <p:cNvSpPr/>
          <p:nvPr/>
        </p:nvSpPr>
        <p:spPr>
          <a:xfrm>
            <a:off x="3234472" y="2434827"/>
            <a:ext cx="5595029" cy="109098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r>
              <a:rPr lang="en-US" sz="3600" b="1" dirty="0"/>
              <a:t>Data Visualization</a:t>
            </a:r>
          </a:p>
        </p:txBody>
      </p:sp>
      <p:grpSp>
        <p:nvGrpSpPr>
          <p:cNvPr id="142" name="Group 141"/>
          <p:cNvGrpSpPr/>
          <p:nvPr/>
        </p:nvGrpSpPr>
        <p:grpSpPr>
          <a:xfrm>
            <a:off x="3449493" y="3874545"/>
            <a:ext cx="2241774" cy="1088532"/>
            <a:chOff x="3028026" y="3175307"/>
            <a:chExt cx="2241774" cy="1088532"/>
          </a:xfrm>
        </p:grpSpPr>
        <p:cxnSp>
          <p:nvCxnSpPr>
            <p:cNvPr id="143" name="Straight Connector 142"/>
            <p:cNvCxnSpPr/>
            <p:nvPr/>
          </p:nvCxnSpPr>
          <p:spPr>
            <a:xfrm>
              <a:off x="3105720" y="3583940"/>
              <a:ext cx="20929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Oval 143"/>
            <p:cNvSpPr/>
            <p:nvPr/>
          </p:nvSpPr>
          <p:spPr>
            <a:xfrm>
              <a:off x="5117400" y="350875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034600" y="3175307"/>
              <a:ext cx="11769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Advisor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028026" y="3802174"/>
              <a:ext cx="19968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KOR SOKCHEA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grpSp>
        <p:nvGrpSpPr>
          <p:cNvPr id="147" name="Group 146"/>
          <p:cNvGrpSpPr/>
          <p:nvPr/>
        </p:nvGrpSpPr>
        <p:grpSpPr>
          <a:xfrm>
            <a:off x="7099668" y="3874545"/>
            <a:ext cx="2235200" cy="1087235"/>
            <a:chOff x="7103002" y="3175307"/>
            <a:chExt cx="2235200" cy="1087235"/>
          </a:xfrm>
        </p:grpSpPr>
        <p:cxnSp>
          <p:nvCxnSpPr>
            <p:cNvPr id="148" name="Straight Connector 147"/>
            <p:cNvCxnSpPr/>
            <p:nvPr/>
          </p:nvCxnSpPr>
          <p:spPr>
            <a:xfrm>
              <a:off x="7174122" y="3583940"/>
              <a:ext cx="20929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/>
            <p:nvPr/>
          </p:nvSpPr>
          <p:spPr>
            <a:xfrm>
              <a:off x="9185802" y="350875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7103002" y="3175307"/>
              <a:ext cx="15867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Created by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7103002" y="3800877"/>
              <a:ext cx="17298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MEANN SEN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285B9D96-E672-442D-A7BC-B2BC32AF06C7}"/>
              </a:ext>
            </a:extLst>
          </p:cNvPr>
          <p:cNvSpPr txBox="1"/>
          <p:nvPr/>
        </p:nvSpPr>
        <p:spPr>
          <a:xfrm>
            <a:off x="7113933" y="4894852"/>
            <a:ext cx="1452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NGIN HAK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F85BE68-7969-43E2-BF7A-87A4D36CD6A8}"/>
              </a:ext>
            </a:extLst>
          </p:cNvPr>
          <p:cNvSpPr txBox="1"/>
          <p:nvPr/>
        </p:nvSpPr>
        <p:spPr>
          <a:xfrm>
            <a:off x="2774264" y="545396"/>
            <a:ext cx="64844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ROYAL UNIVERSITY OF PHNOM PENH</a:t>
            </a:r>
          </a:p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FACULTY OF ENGINEERING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F03F36FC-1896-460C-9081-FE9498BF20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151" y="540871"/>
            <a:ext cx="943536" cy="96252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503212F3-1F05-4838-9118-F9C01875A7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795" y="540870"/>
            <a:ext cx="962525" cy="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358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264C8C9-04F0-45B8-B25D-C3987294FDE3}"/>
              </a:ext>
            </a:extLst>
          </p:cNvPr>
          <p:cNvSpPr/>
          <p:nvPr/>
        </p:nvSpPr>
        <p:spPr>
          <a:xfrm>
            <a:off x="481154" y="0"/>
            <a:ext cx="1552028" cy="9202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dirty="0">
                <a:solidFill>
                  <a:schemeClr val="bg1"/>
                </a:solidFill>
              </a:rPr>
              <a:t>Demo </a:t>
            </a:r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FF354FF7-4898-4880-B5CD-F248697A6C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1975" y="920252"/>
            <a:ext cx="11648050" cy="576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4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236F0DC-F6D0-46BC-B6E9-60146041F9FC}"/>
              </a:ext>
            </a:extLst>
          </p:cNvPr>
          <p:cNvSpPr txBox="1"/>
          <p:nvPr/>
        </p:nvSpPr>
        <p:spPr>
          <a:xfrm>
            <a:off x="1264285" y="1851789"/>
            <a:ext cx="3583225" cy="46326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</a:rPr>
              <a:t>It can show charts like: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</a:rPr>
              <a:t>Bar Chart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</a:rPr>
              <a:t>Pie Chart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</a:rPr>
              <a:t>Area Chart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</a:rPr>
              <a:t>Scatter chart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</a:rPr>
              <a:t>Spline chart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3401F6-41B0-4B16-9D6C-4C442C173CC2}"/>
              </a:ext>
            </a:extLst>
          </p:cNvPr>
          <p:cNvSpPr txBox="1"/>
          <p:nvPr/>
        </p:nvSpPr>
        <p:spPr>
          <a:xfrm>
            <a:off x="6811490" y="1851789"/>
            <a:ext cx="3465436" cy="3257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</a:rPr>
              <a:t>It can plot graphs like: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</a:rPr>
              <a:t>Polynomial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</a:rPr>
              <a:t>Sine Wave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</a:rPr>
              <a:t>Cosine Wave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</a:rPr>
              <a:t>Logarithm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64C8C9-04F0-45B8-B25D-C3987294FDE3}"/>
              </a:ext>
            </a:extLst>
          </p:cNvPr>
          <p:cNvSpPr/>
          <p:nvPr/>
        </p:nvSpPr>
        <p:spPr>
          <a:xfrm>
            <a:off x="481154" y="0"/>
            <a:ext cx="2574744" cy="9202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dirty="0">
                <a:solidFill>
                  <a:schemeClr val="bg1"/>
                </a:solidFill>
              </a:rPr>
              <a:t>Conclusion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D26BCA-D76A-4BF6-AC00-A70E2077FB9F}"/>
              </a:ext>
            </a:extLst>
          </p:cNvPr>
          <p:cNvSpPr txBox="1"/>
          <p:nvPr/>
        </p:nvSpPr>
        <p:spPr>
          <a:xfrm>
            <a:off x="481154" y="1124410"/>
            <a:ext cx="5715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have archived two main goals </a:t>
            </a:r>
          </a:p>
        </p:txBody>
      </p:sp>
    </p:spTree>
    <p:extLst>
      <p:ext uri="{BB962C8B-B14F-4D97-AF65-F5344CB8AC3E}">
        <p14:creationId xmlns:p14="http://schemas.microsoft.com/office/powerpoint/2010/main" val="2445725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838200" y="1330960"/>
            <a:ext cx="31242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3962400" y="1219200"/>
            <a:ext cx="223520" cy="22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66771" y="673963"/>
            <a:ext cx="27917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Future 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572C76-6FD0-4ACC-BF96-F46040CD4445}"/>
              </a:ext>
            </a:extLst>
          </p:cNvPr>
          <p:cNvSpPr txBox="1"/>
          <p:nvPr/>
        </p:nvSpPr>
        <p:spPr>
          <a:xfrm>
            <a:off x="1676119" y="2316899"/>
            <a:ext cx="11103627" cy="3682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bg1"/>
                </a:solidFill>
              </a:rPr>
              <a:t>User can be save their result to PDF  PNG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bg1"/>
                </a:solidFill>
              </a:rPr>
              <a:t>Create new extension file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bg1"/>
                </a:solidFill>
              </a:rPr>
              <a:t>Use formula to calculate data like SUM MEAN MAX MIN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036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 flipV="1">
            <a:off x="3379063" y="1084993"/>
            <a:ext cx="8812937" cy="2961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978552" y="712640"/>
            <a:ext cx="20515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Contents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FBBA8C-258B-4511-BEDF-D19E546ACD16}"/>
              </a:ext>
            </a:extLst>
          </p:cNvPr>
          <p:cNvSpPr txBox="1"/>
          <p:nvPr/>
        </p:nvSpPr>
        <p:spPr>
          <a:xfrm>
            <a:off x="1947898" y="1420526"/>
            <a:ext cx="7598811" cy="55527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</a:rPr>
              <a:t>What is Data &amp; Graph Visualization?</a:t>
            </a:r>
          </a:p>
          <a:p>
            <a:pPr marL="1143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</a:rPr>
              <a:t>Objective</a:t>
            </a:r>
          </a:p>
          <a:p>
            <a:pPr marL="1143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</a:rPr>
              <a:t>Language And Library</a:t>
            </a:r>
          </a:p>
          <a:p>
            <a:pPr marL="1143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</a:rPr>
              <a:t>Software Flow chart</a:t>
            </a:r>
          </a:p>
          <a:p>
            <a:pPr marL="1143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</a:rPr>
              <a:t>Regular Expression for Matching Equation</a:t>
            </a:r>
          </a:p>
          <a:p>
            <a:pPr marL="1143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</a:rPr>
              <a:t>Demo</a:t>
            </a:r>
          </a:p>
          <a:p>
            <a:pPr marL="1143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</a:rPr>
              <a:t>Conclusion &amp; Future works</a:t>
            </a:r>
            <a:endParaRPr lang="en-US" sz="1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85483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FCE6826-88AF-4C66-8E65-CF57EBC09191}"/>
              </a:ext>
            </a:extLst>
          </p:cNvPr>
          <p:cNvSpPr txBox="1"/>
          <p:nvPr/>
        </p:nvSpPr>
        <p:spPr>
          <a:xfrm>
            <a:off x="1059394" y="1334477"/>
            <a:ext cx="1045183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Graph Visualization </a:t>
            </a:r>
            <a:r>
              <a:rPr lang="en-US" sz="2800" b="1" dirty="0">
                <a:solidFill>
                  <a:schemeClr val="bg1"/>
                </a:solidFill>
              </a:rPr>
              <a:t>is a program that is similar to Microsoft Excel. 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But It has a functionality to plot graph.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323ADA-7F11-42AC-B2B8-9323628BF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12" y="3740706"/>
            <a:ext cx="3958775" cy="22180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C2D19A-DC4D-42F0-A628-43EA36E66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349" y="2512487"/>
            <a:ext cx="3324160" cy="22180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216BB4-AB8A-4713-8174-37C4D05ED3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20" y="4581158"/>
            <a:ext cx="2932895" cy="20672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856DE36-4666-4890-AC5F-05EFDFC5793A}"/>
              </a:ext>
            </a:extLst>
          </p:cNvPr>
          <p:cNvSpPr txBox="1"/>
          <p:nvPr/>
        </p:nvSpPr>
        <p:spPr>
          <a:xfrm>
            <a:off x="410497" y="209558"/>
            <a:ext cx="76679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What is Data &amp; Graph Visualization?</a:t>
            </a:r>
          </a:p>
        </p:txBody>
      </p:sp>
    </p:spTree>
    <p:extLst>
      <p:ext uri="{BB962C8B-B14F-4D97-AF65-F5344CB8AC3E}">
        <p14:creationId xmlns:p14="http://schemas.microsoft.com/office/powerpoint/2010/main" val="438438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3532" y="128273"/>
            <a:ext cx="21593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Objective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38E40B-C3F2-4FA5-B42D-28CCFE043674}"/>
              </a:ext>
            </a:extLst>
          </p:cNvPr>
          <p:cNvSpPr txBox="1"/>
          <p:nvPr/>
        </p:nvSpPr>
        <p:spPr>
          <a:xfrm>
            <a:off x="452003" y="1623725"/>
            <a:ext cx="11103627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visualize a chart from data numbers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  <a:p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  <a:p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2B335F1-129C-4CB1-889E-16067EECD4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35924"/>
            <a:ext cx="5452507" cy="1619557"/>
          </a:xfr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B88C39E0-3B94-4FA5-B073-F1390FEC183C}"/>
              </a:ext>
            </a:extLst>
          </p:cNvPr>
          <p:cNvGrpSpPr/>
          <p:nvPr/>
        </p:nvGrpSpPr>
        <p:grpSpPr>
          <a:xfrm>
            <a:off x="3194120" y="3932520"/>
            <a:ext cx="8425749" cy="2247334"/>
            <a:chOff x="3194120" y="3932520"/>
            <a:chExt cx="8425749" cy="224733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85409BA-0E41-443D-8038-1E6827F5F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1039" y="4240862"/>
              <a:ext cx="4958830" cy="1938992"/>
            </a:xfrm>
            <a:prstGeom prst="rect">
              <a:avLst/>
            </a:prstGeom>
          </p:spPr>
        </p:pic>
        <p:sp>
          <p:nvSpPr>
            <p:cNvPr id="14" name="Arrow: Bent-Up 13">
              <a:extLst>
                <a:ext uri="{FF2B5EF4-FFF2-40B4-BE49-F238E27FC236}">
                  <a16:creationId xmlns:a16="http://schemas.microsoft.com/office/drawing/2014/main" id="{64E2D0B2-06FF-48BA-97C7-45A09739B812}"/>
                </a:ext>
              </a:extLst>
            </p:cNvPr>
            <p:cNvSpPr/>
            <p:nvPr/>
          </p:nvSpPr>
          <p:spPr>
            <a:xfrm rot="5400000">
              <a:off x="3978510" y="3148130"/>
              <a:ext cx="1783674" cy="3352453"/>
            </a:xfrm>
            <a:prstGeom prst="bentUpArrow">
              <a:avLst>
                <a:gd name="adj1" fmla="val 16935"/>
                <a:gd name="adj2" fmla="val 16532"/>
                <a:gd name="adj3" fmla="val 2661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62233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5998" y="246259"/>
            <a:ext cx="21593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Objective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89CB07-AEB6-4559-B543-AD2F1513BDA3}"/>
              </a:ext>
            </a:extLst>
          </p:cNvPr>
          <p:cNvSpPr txBox="1"/>
          <p:nvPr/>
        </p:nvSpPr>
        <p:spPr>
          <a:xfrm>
            <a:off x="2926145" y="1581943"/>
            <a:ext cx="6317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visualize a graph from math equation 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8D73B23-6A65-424A-99CC-F15B4816D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36" y="2305257"/>
            <a:ext cx="4030229" cy="137501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13A6BE68-6D3C-4936-84F2-E8CCBAD2231C}"/>
              </a:ext>
            </a:extLst>
          </p:cNvPr>
          <p:cNvGrpSpPr/>
          <p:nvPr/>
        </p:nvGrpSpPr>
        <p:grpSpPr>
          <a:xfrm>
            <a:off x="2509692" y="3429000"/>
            <a:ext cx="8939972" cy="2825455"/>
            <a:chOff x="2509692" y="3429000"/>
            <a:chExt cx="8939972" cy="282545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83E0AE9-F796-45D4-A865-6B33448EA4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63264" y="3429000"/>
              <a:ext cx="5486400" cy="2825455"/>
            </a:xfrm>
            <a:prstGeom prst="rect">
              <a:avLst/>
            </a:prstGeom>
          </p:spPr>
        </p:pic>
        <p:sp>
          <p:nvSpPr>
            <p:cNvPr id="22" name="Arrow: Bent-Up 21">
              <a:extLst>
                <a:ext uri="{FF2B5EF4-FFF2-40B4-BE49-F238E27FC236}">
                  <a16:creationId xmlns:a16="http://schemas.microsoft.com/office/drawing/2014/main" id="{B5343E30-D483-4115-9DA4-850C7569D48D}"/>
                </a:ext>
              </a:extLst>
            </p:cNvPr>
            <p:cNvSpPr/>
            <p:nvPr/>
          </p:nvSpPr>
          <p:spPr>
            <a:xfrm rot="5400000">
              <a:off x="3294082" y="2958977"/>
              <a:ext cx="1783674" cy="3352453"/>
            </a:xfrm>
            <a:prstGeom prst="bentUpArrow">
              <a:avLst>
                <a:gd name="adj1" fmla="val 16935"/>
                <a:gd name="adj2" fmla="val 16532"/>
                <a:gd name="adj3" fmla="val 2661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240424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5998" y="246259"/>
            <a:ext cx="21593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Objective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F1FD7C-A19B-4B7E-BB2D-2D2DBC36334A}"/>
              </a:ext>
            </a:extLst>
          </p:cNvPr>
          <p:cNvSpPr txBox="1"/>
          <p:nvPr/>
        </p:nvSpPr>
        <p:spPr>
          <a:xfrm>
            <a:off x="665998" y="1097102"/>
            <a:ext cx="101857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>
                <a:solidFill>
                  <a:schemeClr val="bg1"/>
                </a:solidFill>
              </a:rPr>
              <a:t>user’s  brain processes information, using charts or graphs     to visualize large amounts of complex data is easier than poring over spreadsheets or reports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8861B6-E345-4ABD-AA23-9E4AC13EC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753" y="2625054"/>
            <a:ext cx="5715798" cy="379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1198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D965F07-527B-4DD3-8113-319727350C1C}"/>
              </a:ext>
            </a:extLst>
          </p:cNvPr>
          <p:cNvGrpSpPr/>
          <p:nvPr/>
        </p:nvGrpSpPr>
        <p:grpSpPr>
          <a:xfrm>
            <a:off x="332429" y="814546"/>
            <a:ext cx="4885307" cy="223520"/>
            <a:chOff x="221312" y="814546"/>
            <a:chExt cx="4885307" cy="223520"/>
          </a:xfrm>
        </p:grpSpPr>
        <p:cxnSp>
          <p:nvCxnSpPr>
            <p:cNvPr id="7" name="Straight Connector 6"/>
            <p:cNvCxnSpPr>
              <a:cxnSpLocks/>
            </p:cNvCxnSpPr>
            <p:nvPr/>
          </p:nvCxnSpPr>
          <p:spPr>
            <a:xfrm>
              <a:off x="221312" y="926306"/>
              <a:ext cx="4619385" cy="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/>
            <p:cNvSpPr/>
            <p:nvPr/>
          </p:nvSpPr>
          <p:spPr>
            <a:xfrm>
              <a:off x="4883099" y="814546"/>
              <a:ext cx="223520" cy="2235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89384" y="159266"/>
            <a:ext cx="4662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Language And Library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4A470A-ADB6-41D8-9E2D-CB6262DBCB6E}"/>
              </a:ext>
            </a:extLst>
          </p:cNvPr>
          <p:cNvSpPr txBox="1"/>
          <p:nvPr/>
        </p:nvSpPr>
        <p:spPr>
          <a:xfrm>
            <a:off x="452003" y="1623725"/>
            <a:ext cx="111036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This Project developed in</a:t>
            </a:r>
          </a:p>
          <a:p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C134ED55-CD8F-4383-9400-B290D32D4A6B}"/>
              </a:ext>
            </a:extLst>
          </p:cNvPr>
          <p:cNvSpPr/>
          <p:nvPr/>
        </p:nvSpPr>
        <p:spPr>
          <a:xfrm>
            <a:off x="931018" y="2990207"/>
            <a:ext cx="2917362" cy="2755773"/>
          </a:xfrm>
          <a:prstGeom prst="flowChartConnecto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3A6645E2-FC2A-48A4-840C-29718D8C146B}"/>
              </a:ext>
            </a:extLst>
          </p:cNvPr>
          <p:cNvSpPr/>
          <p:nvPr/>
        </p:nvSpPr>
        <p:spPr>
          <a:xfrm>
            <a:off x="4560714" y="2949286"/>
            <a:ext cx="2845904" cy="2689513"/>
          </a:xfrm>
          <a:prstGeom prst="flowChartConnecto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3219C3F-4EF0-49FC-AA4D-F378EF0D7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576" y="3442614"/>
            <a:ext cx="2019300" cy="183258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E546E95-3BD9-45E1-ACC4-B5CF9CDB03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468" y="3578087"/>
            <a:ext cx="2124220" cy="155668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1092D41-7003-4A25-8669-214631DE3280}"/>
              </a:ext>
            </a:extLst>
          </p:cNvPr>
          <p:cNvSpPr/>
          <p:nvPr/>
        </p:nvSpPr>
        <p:spPr>
          <a:xfrm>
            <a:off x="931018" y="5767322"/>
            <a:ext cx="2817340" cy="6177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C++ Programming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A42065-7EE5-4A6B-8BF9-4DD229316014}"/>
              </a:ext>
            </a:extLst>
          </p:cNvPr>
          <p:cNvSpPr/>
          <p:nvPr/>
        </p:nvSpPr>
        <p:spPr>
          <a:xfrm>
            <a:off x="4426634" y="5784262"/>
            <a:ext cx="2817340" cy="6177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QT Framework</a:t>
            </a: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26EBC229-DDC7-467F-990A-90E20B845540}"/>
              </a:ext>
            </a:extLst>
          </p:cNvPr>
          <p:cNvSpPr/>
          <p:nvPr/>
        </p:nvSpPr>
        <p:spPr>
          <a:xfrm>
            <a:off x="8118952" y="2949286"/>
            <a:ext cx="2845904" cy="2689513"/>
          </a:xfrm>
          <a:prstGeom prst="flowChartConnecto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9024D-306B-4B84-BDA3-FD64AB316A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745" y="3582927"/>
            <a:ext cx="2518318" cy="142144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0AB782D-FB96-4441-BC1D-64BE6FE3BECE}"/>
              </a:ext>
            </a:extLst>
          </p:cNvPr>
          <p:cNvSpPr/>
          <p:nvPr/>
        </p:nvSpPr>
        <p:spPr>
          <a:xfrm>
            <a:off x="8118952" y="5824488"/>
            <a:ext cx="2817340" cy="6177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Regular Expression</a:t>
            </a:r>
          </a:p>
        </p:txBody>
      </p:sp>
    </p:spTree>
    <p:extLst>
      <p:ext uri="{BB962C8B-B14F-4D97-AF65-F5344CB8AC3E}">
        <p14:creationId xmlns:p14="http://schemas.microsoft.com/office/powerpoint/2010/main" val="4174703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>
            <a:cxnSpLocks/>
          </p:cNvCxnSpPr>
          <p:nvPr/>
        </p:nvCxnSpPr>
        <p:spPr>
          <a:xfrm>
            <a:off x="838200" y="1330960"/>
            <a:ext cx="439359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235127" y="1213133"/>
            <a:ext cx="223520" cy="22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51703" y="511314"/>
            <a:ext cx="43556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Software Flow chart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A895E407-64C9-4319-AF47-29A1A4A3026A}"/>
              </a:ext>
            </a:extLst>
          </p:cNvPr>
          <p:cNvSpPr/>
          <p:nvPr/>
        </p:nvSpPr>
        <p:spPr>
          <a:xfrm>
            <a:off x="759003" y="1710860"/>
            <a:ext cx="1606379" cy="1519882"/>
          </a:xfrm>
          <a:prstGeom prst="flowChart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2973109-56B5-45B2-9628-645F513FD8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807" y="1977234"/>
            <a:ext cx="1072769" cy="9871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083B374-790A-48C7-A6E8-A80343057851}"/>
              </a:ext>
            </a:extLst>
          </p:cNvPr>
          <p:cNvSpPr/>
          <p:nvPr/>
        </p:nvSpPr>
        <p:spPr>
          <a:xfrm>
            <a:off x="4569164" y="3862721"/>
            <a:ext cx="1614812" cy="10811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E35D6FF-53BA-4DFC-BDD9-A5093D95FA73}"/>
              </a:ext>
            </a:extLst>
          </p:cNvPr>
          <p:cNvCxnSpPr/>
          <p:nvPr/>
        </p:nvCxnSpPr>
        <p:spPr>
          <a:xfrm>
            <a:off x="4904500" y="3974374"/>
            <a:ext cx="0" cy="85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B8AC4B-C17A-4E19-9251-367438886027}"/>
              </a:ext>
            </a:extLst>
          </p:cNvPr>
          <p:cNvCxnSpPr/>
          <p:nvPr/>
        </p:nvCxnSpPr>
        <p:spPr>
          <a:xfrm>
            <a:off x="5043800" y="3974374"/>
            <a:ext cx="0" cy="85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9E657D-B5E3-448B-B0E5-243A8A924FCD}"/>
              </a:ext>
            </a:extLst>
          </p:cNvPr>
          <p:cNvCxnSpPr/>
          <p:nvPr/>
        </p:nvCxnSpPr>
        <p:spPr>
          <a:xfrm>
            <a:off x="5198075" y="3977038"/>
            <a:ext cx="0" cy="85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B87D9DC-BA68-4DBB-894F-9F2BCEB9B0A3}"/>
              </a:ext>
            </a:extLst>
          </p:cNvPr>
          <p:cNvCxnSpPr/>
          <p:nvPr/>
        </p:nvCxnSpPr>
        <p:spPr>
          <a:xfrm>
            <a:off x="5367049" y="3974374"/>
            <a:ext cx="0" cy="85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25E20DD-1D59-4D41-B826-914352445723}"/>
              </a:ext>
            </a:extLst>
          </p:cNvPr>
          <p:cNvCxnSpPr/>
          <p:nvPr/>
        </p:nvCxnSpPr>
        <p:spPr>
          <a:xfrm>
            <a:off x="5538069" y="3974374"/>
            <a:ext cx="0" cy="85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343148F-8D9B-41EB-A10B-7267A03B6414}"/>
              </a:ext>
            </a:extLst>
          </p:cNvPr>
          <p:cNvCxnSpPr/>
          <p:nvPr/>
        </p:nvCxnSpPr>
        <p:spPr>
          <a:xfrm>
            <a:off x="5715929" y="3974497"/>
            <a:ext cx="0" cy="85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23F98C-0F76-47B5-B6BE-673658DC7252}"/>
              </a:ext>
            </a:extLst>
          </p:cNvPr>
          <p:cNvCxnSpPr/>
          <p:nvPr/>
        </p:nvCxnSpPr>
        <p:spPr>
          <a:xfrm>
            <a:off x="5900348" y="3957203"/>
            <a:ext cx="0" cy="85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4CC3912-9288-4D4F-88E6-DD18592EE004}"/>
              </a:ext>
            </a:extLst>
          </p:cNvPr>
          <p:cNvCxnSpPr/>
          <p:nvPr/>
        </p:nvCxnSpPr>
        <p:spPr>
          <a:xfrm>
            <a:off x="4893276" y="3974374"/>
            <a:ext cx="10070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C6C6D3A-8C94-421B-B081-F3D9721910E5}"/>
              </a:ext>
            </a:extLst>
          </p:cNvPr>
          <p:cNvCxnSpPr/>
          <p:nvPr/>
        </p:nvCxnSpPr>
        <p:spPr>
          <a:xfrm>
            <a:off x="4893276" y="4833697"/>
            <a:ext cx="10070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8C9B904-FC84-41E6-B5B2-349A9A6F8763}"/>
              </a:ext>
            </a:extLst>
          </p:cNvPr>
          <p:cNvCxnSpPr/>
          <p:nvPr/>
        </p:nvCxnSpPr>
        <p:spPr>
          <a:xfrm>
            <a:off x="4893276" y="4164227"/>
            <a:ext cx="10070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057B8E4-4F47-40CD-AE78-191A900321C8}"/>
              </a:ext>
            </a:extLst>
          </p:cNvPr>
          <p:cNvCxnSpPr/>
          <p:nvPr/>
        </p:nvCxnSpPr>
        <p:spPr>
          <a:xfrm>
            <a:off x="4904500" y="4342796"/>
            <a:ext cx="10070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2554BA6-0666-4F17-A17A-6FB4EC6DD75A}"/>
              </a:ext>
            </a:extLst>
          </p:cNvPr>
          <p:cNvCxnSpPr/>
          <p:nvPr/>
        </p:nvCxnSpPr>
        <p:spPr>
          <a:xfrm>
            <a:off x="4893276" y="4534930"/>
            <a:ext cx="10070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468089C-70A5-4CCE-905D-8BD3000F752A}"/>
              </a:ext>
            </a:extLst>
          </p:cNvPr>
          <p:cNvCxnSpPr/>
          <p:nvPr/>
        </p:nvCxnSpPr>
        <p:spPr>
          <a:xfrm>
            <a:off x="4893276" y="4683211"/>
            <a:ext cx="10070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FCD9117-E992-45D6-9D63-ADCE3D96EE63}"/>
              </a:ext>
            </a:extLst>
          </p:cNvPr>
          <p:cNvCxnSpPr>
            <a:cxnSpLocks/>
          </p:cNvCxnSpPr>
          <p:nvPr/>
        </p:nvCxnSpPr>
        <p:spPr>
          <a:xfrm>
            <a:off x="8026400" y="1138582"/>
            <a:ext cx="0" cy="252598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F09A3EF7-0E1A-47F6-8B33-A9217C990BD7}"/>
              </a:ext>
            </a:extLst>
          </p:cNvPr>
          <p:cNvSpPr/>
          <p:nvPr/>
        </p:nvSpPr>
        <p:spPr>
          <a:xfrm>
            <a:off x="1001086" y="3318576"/>
            <a:ext cx="1072769" cy="345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XML file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0770D7F-E5E0-4012-AD80-FC2E9A328E62}"/>
              </a:ext>
            </a:extLst>
          </p:cNvPr>
          <p:cNvSpPr/>
          <p:nvPr/>
        </p:nvSpPr>
        <p:spPr>
          <a:xfrm>
            <a:off x="4801572" y="4966269"/>
            <a:ext cx="1072769" cy="345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Table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BB91D0A-70AD-4030-A100-25FAAB2AB952}"/>
              </a:ext>
            </a:extLst>
          </p:cNvPr>
          <p:cNvSpPr/>
          <p:nvPr/>
        </p:nvSpPr>
        <p:spPr>
          <a:xfrm>
            <a:off x="3392912" y="2527173"/>
            <a:ext cx="1072769" cy="345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Input file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F47A04A-B856-4F67-BEB6-2D8EF9877D3C}"/>
              </a:ext>
            </a:extLst>
          </p:cNvPr>
          <p:cNvSpPr/>
          <p:nvPr/>
        </p:nvSpPr>
        <p:spPr>
          <a:xfrm>
            <a:off x="5060773" y="4184377"/>
            <a:ext cx="113539" cy="1528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A363009-6DBB-4BFF-9113-BCD9C00F33C3}"/>
              </a:ext>
            </a:extLst>
          </p:cNvPr>
          <p:cNvSpPr/>
          <p:nvPr/>
        </p:nvSpPr>
        <p:spPr>
          <a:xfrm>
            <a:off x="5231792" y="4180196"/>
            <a:ext cx="113539" cy="1528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8BD4763-9930-4DA4-B25B-EB07AE784B86}"/>
              </a:ext>
            </a:extLst>
          </p:cNvPr>
          <p:cNvSpPr/>
          <p:nvPr/>
        </p:nvSpPr>
        <p:spPr>
          <a:xfrm>
            <a:off x="5213173" y="4336777"/>
            <a:ext cx="113539" cy="1528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C7F6ED2-FAC7-43C3-96BC-1A38736328C3}"/>
              </a:ext>
            </a:extLst>
          </p:cNvPr>
          <p:cNvSpPr/>
          <p:nvPr/>
        </p:nvSpPr>
        <p:spPr>
          <a:xfrm>
            <a:off x="8895014" y="855153"/>
            <a:ext cx="1257690" cy="4945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Bar Chart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816F643-D87F-4B9B-9BAD-C49284505FF3}"/>
              </a:ext>
            </a:extLst>
          </p:cNvPr>
          <p:cNvSpPr/>
          <p:nvPr/>
        </p:nvSpPr>
        <p:spPr>
          <a:xfrm>
            <a:off x="8929260" y="1550349"/>
            <a:ext cx="1236626" cy="4945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Pie Chart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BB642888-B964-4049-A4F8-53C4D87B4127}"/>
              </a:ext>
            </a:extLst>
          </p:cNvPr>
          <p:cNvSpPr/>
          <p:nvPr/>
        </p:nvSpPr>
        <p:spPr>
          <a:xfrm>
            <a:off x="8953926" y="3356134"/>
            <a:ext cx="1236625" cy="4945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Area Chart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860066C-32C0-4748-87AF-EADD428E4C60}"/>
              </a:ext>
            </a:extLst>
          </p:cNvPr>
          <p:cNvSpPr/>
          <p:nvPr/>
        </p:nvSpPr>
        <p:spPr>
          <a:xfrm>
            <a:off x="8939793" y="2616427"/>
            <a:ext cx="1201160" cy="4945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Line Chart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B8EE433E-305F-4491-B5FD-E6983B10B96B}"/>
              </a:ext>
            </a:extLst>
          </p:cNvPr>
          <p:cNvCxnSpPr>
            <a:cxnSpLocks/>
          </p:cNvCxnSpPr>
          <p:nvPr/>
        </p:nvCxnSpPr>
        <p:spPr>
          <a:xfrm flipV="1">
            <a:off x="8026399" y="1136440"/>
            <a:ext cx="902861" cy="21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8615F9A-833E-4BA8-BD36-EF9CA651ECBE}"/>
              </a:ext>
            </a:extLst>
          </p:cNvPr>
          <p:cNvCxnSpPr>
            <a:cxnSpLocks/>
          </p:cNvCxnSpPr>
          <p:nvPr/>
        </p:nvCxnSpPr>
        <p:spPr>
          <a:xfrm flipV="1">
            <a:off x="8036932" y="1789475"/>
            <a:ext cx="902861" cy="21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1237E63-4013-4116-9CFF-2D4B3A87D19A}"/>
              </a:ext>
            </a:extLst>
          </p:cNvPr>
          <p:cNvCxnSpPr>
            <a:cxnSpLocks/>
          </p:cNvCxnSpPr>
          <p:nvPr/>
        </p:nvCxnSpPr>
        <p:spPr>
          <a:xfrm flipV="1">
            <a:off x="8026400" y="2873162"/>
            <a:ext cx="902861" cy="21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881E346B-867F-444A-87E6-FD0E1C946B99}"/>
              </a:ext>
            </a:extLst>
          </p:cNvPr>
          <p:cNvCxnSpPr>
            <a:cxnSpLocks/>
          </p:cNvCxnSpPr>
          <p:nvPr/>
        </p:nvCxnSpPr>
        <p:spPr>
          <a:xfrm flipV="1">
            <a:off x="8051065" y="3623980"/>
            <a:ext cx="902861" cy="21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E1746AE-1212-48BE-8A48-E44705DD0A87}"/>
              </a:ext>
            </a:extLst>
          </p:cNvPr>
          <p:cNvCxnSpPr>
            <a:stCxn id="14" idx="6"/>
          </p:cNvCxnSpPr>
          <p:nvPr/>
        </p:nvCxnSpPr>
        <p:spPr>
          <a:xfrm flipV="1">
            <a:off x="2365382" y="2466528"/>
            <a:ext cx="2866410" cy="427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26842F0-0E1B-4D17-9A3D-D5E543CB825C}"/>
              </a:ext>
            </a:extLst>
          </p:cNvPr>
          <p:cNvCxnSpPr/>
          <p:nvPr/>
        </p:nvCxnSpPr>
        <p:spPr>
          <a:xfrm>
            <a:off x="5213173" y="2466528"/>
            <a:ext cx="0" cy="13961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61CDD302-5EDD-40DF-B928-7918A60CFE11}"/>
              </a:ext>
            </a:extLst>
          </p:cNvPr>
          <p:cNvCxnSpPr>
            <a:cxnSpLocks/>
          </p:cNvCxnSpPr>
          <p:nvPr/>
        </p:nvCxnSpPr>
        <p:spPr>
          <a:xfrm flipV="1">
            <a:off x="6205148" y="4389000"/>
            <a:ext cx="691048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2E58F2-55A8-4D1A-AFE8-21BCA52A5661}"/>
              </a:ext>
            </a:extLst>
          </p:cNvPr>
          <p:cNvCxnSpPr>
            <a:cxnSpLocks/>
          </p:cNvCxnSpPr>
          <p:nvPr/>
        </p:nvCxnSpPr>
        <p:spPr>
          <a:xfrm flipV="1">
            <a:off x="6896196" y="2239205"/>
            <a:ext cx="0" cy="214979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BE02F82-C8D8-4A59-AE06-82EDDCD38B6F}"/>
              </a:ext>
            </a:extLst>
          </p:cNvPr>
          <p:cNvCxnSpPr>
            <a:cxnSpLocks/>
          </p:cNvCxnSpPr>
          <p:nvPr/>
        </p:nvCxnSpPr>
        <p:spPr>
          <a:xfrm>
            <a:off x="6896196" y="2239205"/>
            <a:ext cx="113020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B5422F9-BC7E-4976-A098-BEE78959DC26}"/>
              </a:ext>
            </a:extLst>
          </p:cNvPr>
          <p:cNvCxnSpPr>
            <a:cxnSpLocks/>
          </p:cNvCxnSpPr>
          <p:nvPr/>
        </p:nvCxnSpPr>
        <p:spPr>
          <a:xfrm flipV="1">
            <a:off x="6183976" y="4683211"/>
            <a:ext cx="1225353" cy="2301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1593D52-60CF-4E1B-A2E8-174049B942E4}"/>
              </a:ext>
            </a:extLst>
          </p:cNvPr>
          <p:cNvCxnSpPr>
            <a:cxnSpLocks/>
          </p:cNvCxnSpPr>
          <p:nvPr/>
        </p:nvCxnSpPr>
        <p:spPr>
          <a:xfrm>
            <a:off x="7850049" y="5125355"/>
            <a:ext cx="0" cy="3012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9C24EB7-BDAC-4237-857D-CDF977A24F08}"/>
              </a:ext>
            </a:extLst>
          </p:cNvPr>
          <p:cNvCxnSpPr>
            <a:cxnSpLocks/>
          </p:cNvCxnSpPr>
          <p:nvPr/>
        </p:nvCxnSpPr>
        <p:spPr>
          <a:xfrm>
            <a:off x="7850049" y="5426558"/>
            <a:ext cx="89225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5" name="Picture 94">
            <a:extLst>
              <a:ext uri="{FF2B5EF4-FFF2-40B4-BE49-F238E27FC236}">
                <a16:creationId xmlns:a16="http://schemas.microsoft.com/office/drawing/2014/main" id="{272D6EAB-FFCD-4E16-9AB1-6A40CA7484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2303" y="4879220"/>
            <a:ext cx="1994823" cy="1027319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795712FB-2CAA-411E-B3F6-523194CB0F8E}"/>
              </a:ext>
            </a:extLst>
          </p:cNvPr>
          <p:cNvSpPr/>
          <p:nvPr/>
        </p:nvSpPr>
        <p:spPr>
          <a:xfrm>
            <a:off x="9203329" y="6002847"/>
            <a:ext cx="1072769" cy="345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Graph</a:t>
            </a:r>
          </a:p>
        </p:txBody>
      </p:sp>
      <p:sp>
        <p:nvSpPr>
          <p:cNvPr id="98" name="Flowchart: Connector 97">
            <a:extLst>
              <a:ext uri="{FF2B5EF4-FFF2-40B4-BE49-F238E27FC236}">
                <a16:creationId xmlns:a16="http://schemas.microsoft.com/office/drawing/2014/main" id="{722959A4-2520-4CAB-9EC4-5CCBC39E5283}"/>
              </a:ext>
            </a:extLst>
          </p:cNvPr>
          <p:cNvSpPr/>
          <p:nvPr/>
        </p:nvSpPr>
        <p:spPr>
          <a:xfrm>
            <a:off x="7398952" y="4291834"/>
            <a:ext cx="875301" cy="870347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53A507C6-8394-49CF-B6DA-F8BE9A6EC5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876" y="4472212"/>
            <a:ext cx="875300" cy="494057"/>
          </a:xfrm>
          <a:prstGeom prst="rect">
            <a:avLst/>
          </a:prstGeom>
        </p:spPr>
      </p:pic>
      <p:sp>
        <p:nvSpPr>
          <p:cNvPr id="103" name="Rectangle 102">
            <a:extLst>
              <a:ext uri="{FF2B5EF4-FFF2-40B4-BE49-F238E27FC236}">
                <a16:creationId xmlns:a16="http://schemas.microsoft.com/office/drawing/2014/main" id="{3A9901C1-FD5E-480B-908A-20D6BB5F4ED5}"/>
              </a:ext>
            </a:extLst>
          </p:cNvPr>
          <p:cNvSpPr/>
          <p:nvPr/>
        </p:nvSpPr>
        <p:spPr>
          <a:xfrm>
            <a:off x="8274253" y="4489068"/>
            <a:ext cx="2070180" cy="345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Regular expression</a:t>
            </a:r>
          </a:p>
        </p:txBody>
      </p:sp>
    </p:spTree>
    <p:extLst>
      <p:ext uri="{BB962C8B-B14F-4D97-AF65-F5344CB8AC3E}">
        <p14:creationId xmlns:p14="http://schemas.microsoft.com/office/powerpoint/2010/main" val="4131794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>
            <a:cxnSpLocks/>
          </p:cNvCxnSpPr>
          <p:nvPr/>
        </p:nvCxnSpPr>
        <p:spPr>
          <a:xfrm>
            <a:off x="838200" y="1330960"/>
            <a:ext cx="8505571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9343771" y="1204583"/>
            <a:ext cx="223520" cy="22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8200" y="581130"/>
            <a:ext cx="8957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Regular Expression for Matching Equation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4A470A-ADB6-41D8-9E2D-CB6262DBCB6E}"/>
              </a:ext>
            </a:extLst>
          </p:cNvPr>
          <p:cNvSpPr txBox="1"/>
          <p:nvPr/>
        </p:nvSpPr>
        <p:spPr>
          <a:xfrm>
            <a:off x="452003" y="1623725"/>
            <a:ext cx="1147401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bg1"/>
              </a:solidFill>
            </a:endParaRPr>
          </a:p>
          <a:p>
            <a:pPr lvl="1"/>
            <a:r>
              <a:rPr lang="en-US" sz="2400" b="1" dirty="0">
                <a:solidFill>
                  <a:schemeClr val="bg1"/>
                </a:solidFill>
              </a:rPr>
              <a:t>The algorithm to show graph is read equation from the input cell. Firstly, we use   Regular Expression to check the equation that it is a right equation or not.</a:t>
            </a:r>
          </a:p>
          <a:p>
            <a:pPr lvl="1"/>
            <a:endParaRPr lang="en-US" sz="2400" b="1" dirty="0">
              <a:solidFill>
                <a:schemeClr val="bg1"/>
              </a:solidFill>
            </a:endParaRPr>
          </a:p>
          <a:p>
            <a:pPr lvl="1"/>
            <a:r>
              <a:rPr lang="en-US" sz="2400" b="1" dirty="0">
                <a:solidFill>
                  <a:schemeClr val="bg1"/>
                </a:solidFill>
              </a:rPr>
              <a:t>For Example the polynomial equation </a:t>
            </a:r>
          </a:p>
          <a:p>
            <a:pPr lvl="1"/>
            <a:endParaRPr lang="en-US" sz="2400" b="1" dirty="0">
              <a:solidFill>
                <a:schemeClr val="bg1"/>
              </a:solidFill>
            </a:endParaRPr>
          </a:p>
          <a:p>
            <a:pPr lvl="1"/>
            <a:r>
              <a:rPr lang="en-US" sz="2400" b="1" dirty="0">
                <a:solidFill>
                  <a:schemeClr val="bg1"/>
                </a:solidFill>
              </a:rPr>
              <a:t>Pattern for match equation</a:t>
            </a:r>
          </a:p>
          <a:p>
            <a:endParaRPr lang="en-US" sz="24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4643D7E2-2352-42C4-B2D6-DEFBC6AF105A}"/>
                  </a:ext>
                </a:extLst>
              </p:cNvPr>
              <p:cNvSpPr/>
              <p:nvPr/>
            </p:nvSpPr>
            <p:spPr>
              <a:xfrm>
                <a:off x="6005383" y="2918396"/>
                <a:ext cx="3338388" cy="77009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+5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4643D7E2-2352-42C4-B2D6-DEFBC6AF10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5383" y="2918396"/>
                <a:ext cx="3338388" cy="77009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1F03ED0-83C1-4FA3-9560-1C5FC9C0B9E1}"/>
                  </a:ext>
                </a:extLst>
              </p:cNvPr>
              <p:cNvSpPr/>
              <p:nvPr/>
            </p:nvSpPr>
            <p:spPr>
              <a:xfrm>
                <a:off x="605192" y="4360315"/>
                <a:ext cx="11474017" cy="147781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([+−]?(([0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9]+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\^[0−9]+)?|([0−9]+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)?|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0−9</m:t>
                              </m:r>
                            </m:e>
                          </m:d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+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?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|(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)?))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1F03ED0-83C1-4FA3-9560-1C5FC9C0B9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192" y="4360315"/>
                <a:ext cx="11474017" cy="147781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9425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1891</TotalTime>
  <Words>269</Words>
  <Application>Microsoft Office PowerPoint</Application>
  <PresentationFormat>Widescreen</PresentationFormat>
  <Paragraphs>72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Meann Sen</cp:lastModifiedBy>
  <cp:revision>80</cp:revision>
  <dcterms:created xsi:type="dcterms:W3CDTF">2018-12-28T17:43:53Z</dcterms:created>
  <dcterms:modified xsi:type="dcterms:W3CDTF">2019-01-03T16:36:42Z</dcterms:modified>
</cp:coreProperties>
</file>